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aleway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5" roundtripDataSignature="AMtx7miwF8az8j+l100paO4ELjgqfTp2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83cc9644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c83cc9644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83cc964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c83cc964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4cd7dc8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44cd7dc8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4" name="Google Shape;74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Google Shape;77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4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4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4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4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4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4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9" name="Google Shape;59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4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9" name="Google Shape;69;p4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4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tefan.popescu@fmi.unibuc.ro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file/d/1Iy6kzX5eyCdszAx-lXJCMbWnBl6FvpkF/view?usp=drive_link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rive.google.com/file/d/1Iy6kzX5eyCdszAx-lXJCMbWnBl6FvpkF/view?usp=drive_link" TargetMode="External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Relationship Id="rId5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hyperlink" Target="https://drive.google.com/file/d/1Iy6kzX5eyCdszAx-lXJCMbWnBl6FvpkF/view?usp=drive_link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Relationship Id="rId5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Relationship Id="rId5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rive.google.com/file/d/1i5UGZkDKWmkIbp-pq3Ls8PBlp8TsvvWa/view?usp=sharing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rive.google.com/file/d/1Iy6kzX5eyCdszAx-lXJCMbWnBl6FvpkF/view?usp=drive_link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hyperlink" Target="https://drive.google.com/file/d/1gH_zM3qNNdTmdm9NS85ul4qp30bzINti/view" TargetMode="External"/><Relationship Id="rId5" Type="http://schemas.openxmlformats.org/officeDocument/2006/relationships/hyperlink" Target="https://www.cs.miami.edu/home/burt/learning/Math609.0/Notes/jacobi.pdf?fbclid=IwAR2-qWfaAElYztXrBBYEh3_OgD0AzWUsSnAYidrKYK2dzFojYxrWJcAEzt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1582375" y="763200"/>
            <a:ext cx="77724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91538"/>
              <a:buNone/>
            </a:pPr>
            <a:r>
              <a:rPr lang="ro"/>
              <a:t>Algoritmi Avansați 2024</a:t>
            </a:r>
            <a:br>
              <a:rPr lang="ro"/>
            </a:br>
            <a:r>
              <a:rPr lang="ro"/>
              <a:t>c-6</a:t>
            </a:r>
            <a:br>
              <a:rPr lang="ro"/>
            </a:br>
            <a:r>
              <a:rPr lang="ro" sz="3300"/>
              <a:t>Randomized Algorithms</a:t>
            </a:r>
            <a:endParaRPr sz="3300"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Lect. Dr. Ștefan Popescu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b="1" lang="ro"/>
              <a:t>Email: </a:t>
            </a:r>
            <a:r>
              <a:rPr b="1" lang="ro" u="sng">
                <a:solidFill>
                  <a:schemeClr val="hlink"/>
                </a:solidFill>
                <a:hlinkClick r:id="rId3"/>
              </a:rPr>
              <a:t>stefan.popescu@fmi.unibuc.ro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ro"/>
              <a:t>Grup Teams:</a:t>
            </a:r>
            <a:br>
              <a:rPr lang="ro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1000" y="3358800"/>
            <a:ext cx="5485325" cy="17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Exemplu de problemă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56" name="Google Shape;1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64" name="Google Shape;164;p11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</p:txBody>
      </p:sp>
      <p:sp>
        <p:nvSpPr>
          <p:cNvPr id="174" name="Google Shape;174;p12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br>
              <a:rPr b="1" lang="ro"/>
            </a:br>
            <a:endParaRPr b="1"/>
          </a:p>
        </p:txBody>
      </p:sp>
      <p:pic>
        <p:nvPicPr>
          <p:cNvPr id="175" name="Google Shape;1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400" y="503150"/>
            <a:ext cx="2925151" cy="195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9829" y="483925"/>
            <a:ext cx="3464170" cy="194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92" name="Google Shape;192;p14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 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 - două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efectuăm calculul</a:t>
            </a:r>
            <a:br>
              <a:rPr b="1" lang="ro"/>
            </a:br>
            <a:r>
              <a:rPr b="1" lang="ro"/>
              <a:t>AxB.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Alternative: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Implementare naivă. Complexitate: O(n</a:t>
            </a:r>
            <a:r>
              <a:rPr b="1" baseline="30000" lang="ro"/>
              <a:t>3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Strassen (1969). O(n</a:t>
            </a:r>
            <a:r>
              <a:rPr b="1" baseline="30000" lang="ro"/>
              <a:t>log7</a:t>
            </a:r>
            <a:r>
              <a:rPr b="1" lang="ro"/>
              <a:t>)=O(n</a:t>
            </a:r>
            <a:r>
              <a:rPr b="1" baseline="30000" lang="ro"/>
              <a:t>2,81</a:t>
            </a:r>
            <a:r>
              <a:rPr b="1" lang="ro"/>
              <a:t>)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Coppersmith-Winograd (1990). O(n</a:t>
            </a:r>
            <a:r>
              <a:rPr b="1" baseline="30000" lang="ro"/>
              <a:t>2,376</a:t>
            </a:r>
            <a:r>
              <a:rPr b="1" lang="ro"/>
              <a:t>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25" name="Google Shape;2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33" name="Google Shape;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Cuprins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Descriere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Probleme: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Check Matrix multiplication;</a:t>
            </a:r>
            <a:br>
              <a:rPr b="1" lang="ro"/>
            </a:br>
            <a:r>
              <a:rPr b="1" lang="ro"/>
              <a:t>Primality Testing: The Solovay-Strassen Test </a:t>
            </a:r>
            <a:endParaRPr b="1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Quicksort</a:t>
            </a:r>
            <a:br>
              <a:rPr b="1" lang="ro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822" y="514697"/>
            <a:ext cx="1564175" cy="15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Monte Carlo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729450" y="2078875"/>
            <a:ext cx="62934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Matrix  Multiplication Check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A,B,C - trei matrici pătratice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. Dorim să </a:t>
            </a:r>
            <a:r>
              <a:rPr b="1" lang="ro" u="sng"/>
              <a:t>verificăm</a:t>
            </a:r>
            <a:r>
              <a:rPr b="1" lang="ro"/>
              <a:t> dacă AxB=C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Se poate mai bine decât ”calea directă”?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ro"/>
              <a:t>DA!</a:t>
            </a:r>
            <a:br>
              <a:rPr b="1" lang="ro"/>
            </a:br>
            <a:endParaRPr b="1"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Algoritm probabilist cu următoarele proprietăți:</a:t>
            </a:r>
            <a:br>
              <a:rPr b="1" lang="ro"/>
            </a:b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Fie A, B, C - matricile din problemă. </a:t>
            </a:r>
            <a:endParaRPr b="1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AxB=C, atunci algoritmul va returna </a:t>
            </a:r>
            <a:r>
              <a:rPr b="1" lang="ro" u="sng"/>
              <a:t>întotdeauna ”</a:t>
            </a:r>
            <a:r>
              <a:rPr b="1" i="1" lang="ro" u="sng"/>
              <a:t>DA</a:t>
            </a:r>
            <a:r>
              <a:rPr b="1" lang="ro" u="sng"/>
              <a:t>”</a:t>
            </a:r>
            <a:endParaRPr b="1" u="sng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Dacă AxB≠C, atunci algoritmul va returna ”</a:t>
            </a:r>
            <a:r>
              <a:rPr b="1" i="1" lang="ro"/>
              <a:t>NU</a:t>
            </a:r>
            <a:r>
              <a:rPr b="1" lang="ro"/>
              <a:t>” cu o probabilitate &gt;=1/2</a:t>
            </a:r>
            <a:endParaRPr b="1"/>
          </a:p>
        </p:txBody>
      </p:sp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 sz="2000"/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Problemă: A,B,C - 3 matrici pătrate de dimensiune </a:t>
            </a:r>
            <a:r>
              <a:rPr b="1" i="1" lang="ro"/>
              <a:t>n</a:t>
            </a:r>
            <a:r>
              <a:rPr b="1" lang="ro"/>
              <a:t>x</a:t>
            </a:r>
            <a:r>
              <a:rPr b="1" i="1" lang="ro"/>
              <a:t>n</a:t>
            </a:r>
            <a:r>
              <a:rPr b="1" lang="ro"/>
              <a:t>; Trebuie să verificăm dacă AxB=C.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Complexitate?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85" name="Google Shape;285;p25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4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Monte Carlo: Frievald’s Algorithm </a:t>
            </a:r>
            <a:endParaRPr/>
          </a:p>
        </p:txBody>
      </p:sp>
      <p:sp>
        <p:nvSpPr>
          <p:cNvPr id="295" name="Google Shape;295;p26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2000"/>
              <a:t>Soluție: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Generam un vector binar </a:t>
            </a:r>
            <a:r>
              <a:rPr b="1" i="1" lang="ro" sz="2000"/>
              <a:t>r</a:t>
            </a:r>
            <a:r>
              <a:rPr b="1" lang="ro" sz="2000"/>
              <a:t> de lungime </a:t>
            </a:r>
            <a:r>
              <a:rPr b="1" i="1" lang="ro" sz="2000"/>
              <a:t>n</a:t>
            </a:r>
            <a:r>
              <a:rPr b="1" lang="ro" sz="2000"/>
              <a:t> cu Pr[r</a:t>
            </a:r>
            <a:r>
              <a:rPr b="1" baseline="-25000" lang="ro" sz="2000"/>
              <a:t>i</a:t>
            </a:r>
            <a:r>
              <a:rPr b="1" lang="ro" sz="2000"/>
              <a:t>=1]=½.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Dacă Ax(Br)=Cr, return ”DA”</a:t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o" sz="2000"/>
              <a:t>Altfel return ”NU”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 sz="1500" u="sng"/>
              <a:t>Observație: </a:t>
            </a:r>
            <a:r>
              <a:rPr b="1" lang="ro" sz="1500"/>
              <a:t>Dacă AxB≠C, atunci Pr[Ax(Br)≠Cr]≥1/2 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b="1" lang="ro" sz="1500"/>
            </a:br>
            <a:r>
              <a:rPr b="1" lang="ro" sz="1500" u="sng">
                <a:solidFill>
                  <a:schemeClr val="hlink"/>
                </a:solidFill>
                <a:hlinkClick r:id="rId3"/>
              </a:rPr>
              <a:t>Justificare </a:t>
            </a:r>
            <a:r>
              <a:rPr b="1" lang="ro" sz="1500"/>
              <a:t>Pt simplitate vom presupune ca matricile sunt binare (doar elemente de 0 si 1)</a:t>
            </a:r>
            <a:endParaRPr b="1" sz="1500"/>
          </a:p>
        </p:txBody>
      </p:sp>
      <p:pic>
        <p:nvPicPr>
          <p:cNvPr id="296" name="Google Shape;29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 rotWithShape="1">
          <a:blip r:embed="rId5">
            <a:alphaModFix/>
          </a:blip>
          <a:srcRect b="12914" l="5705" r="5278" t="12088"/>
          <a:stretch/>
        </p:blipFill>
        <p:spPr>
          <a:xfrm>
            <a:off x="6943725" y="464900"/>
            <a:ext cx="2146425" cy="1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0725" y="464888"/>
            <a:ext cx="2032424" cy="20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7111575" y="2643150"/>
            <a:ext cx="182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Complexitate: O(n</a:t>
            </a:r>
            <a:r>
              <a:rPr b="1" baseline="30000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i="0" lang="ro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83cc96447_0_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Primality Testing: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The Solovay-Strassen Test </a:t>
            </a:r>
            <a:endParaRPr/>
          </a:p>
        </p:txBody>
      </p:sp>
      <p:sp>
        <p:nvSpPr>
          <p:cNvPr id="305" name="Google Shape;305;g2c83cc96447_0_2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ro" sz="1500"/>
              <a:t>Este utilizat pentru a determina dacă un număr este compus sau </a:t>
            </a:r>
            <a:r>
              <a:rPr b="1" i="1" lang="ro" sz="1500"/>
              <a:t>probabil </a:t>
            </a:r>
            <a:r>
              <a:rPr b="1" lang="ro" sz="1500"/>
              <a:t>prim</a:t>
            </a:r>
            <a:endParaRPr b="1"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ro" sz="1500"/>
              <a:t>se bazează pe proprietățile </a:t>
            </a:r>
            <a:r>
              <a:rPr b="1" lang="ro" sz="1500" u="sng"/>
              <a:t>simbolului Jacobi </a:t>
            </a:r>
            <a:r>
              <a:rPr b="1" lang="ro" sz="1500"/>
              <a:t>și ale</a:t>
            </a:r>
            <a:r>
              <a:rPr b="1" lang="ro" sz="1500" u="sng"/>
              <a:t> criteriului lui Euler</a:t>
            </a:r>
            <a:endParaRPr b="1" sz="1500" u="sng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ro" sz="1500"/>
              <a:t> Dat fiind un număr impar </a:t>
            </a:r>
            <a:r>
              <a:rPr b="1" i="1" lang="ro" sz="1500"/>
              <a:t>n</a:t>
            </a:r>
            <a:r>
              <a:rPr b="1" lang="ro" sz="1500"/>
              <a:t> pentru a testa primalitatea, testul alege un număr aleator a în intervalul </a:t>
            </a:r>
            <a:r>
              <a:rPr b="1" i="1" lang="ro" sz="1500"/>
              <a:t>[2, n-1]</a:t>
            </a:r>
            <a:r>
              <a:rPr b="1" lang="ro" sz="1500"/>
              <a:t> și calculează simbolul Jacobi </a:t>
            </a:r>
            <a:r>
              <a:rPr b="1" i="1" lang="ro" sz="1500"/>
              <a:t>(a/n)</a:t>
            </a:r>
            <a:r>
              <a:rPr b="1" lang="ro" sz="1500"/>
              <a:t>. Dacă </a:t>
            </a:r>
            <a:r>
              <a:rPr b="1" i="1" lang="ro" sz="1500"/>
              <a:t>n</a:t>
            </a:r>
            <a:r>
              <a:rPr b="1" lang="ro" sz="1500"/>
              <a:t> este un număr prim, atunci simbolul Jacobi va fi egal cu simbolul Legendre și va satisface criteriul lui Euler</a:t>
            </a:r>
            <a:endParaRPr b="1" sz="1500"/>
          </a:p>
        </p:txBody>
      </p:sp>
      <p:pic>
        <p:nvPicPr>
          <p:cNvPr id="306" name="Google Shape;306;g2c83cc9644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375" y="471650"/>
            <a:ext cx="1895550" cy="1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83cc96447_0_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Primality Testing: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The Solovay-Strassen Test </a:t>
            </a:r>
            <a:endParaRPr/>
          </a:p>
        </p:txBody>
      </p:sp>
      <p:sp>
        <p:nvSpPr>
          <p:cNvPr id="312" name="Google Shape;312;g2c83cc96447_0_20"/>
          <p:cNvSpPr txBox="1"/>
          <p:nvPr>
            <p:ph idx="1" type="body"/>
          </p:nvPr>
        </p:nvSpPr>
        <p:spPr>
          <a:xfrm>
            <a:off x="729450" y="2078875"/>
            <a:ext cx="6214200" cy="30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ro" sz="1500"/>
              <a:t> Dat fiind un număr impar </a:t>
            </a:r>
            <a:r>
              <a:rPr b="1" i="1" lang="ro" sz="1500"/>
              <a:t>n</a:t>
            </a:r>
            <a:r>
              <a:rPr b="1" lang="ro" sz="1500"/>
              <a:t> pentru a testa primalitatea, testul alege un număr aleator a în intervalul </a:t>
            </a:r>
            <a:r>
              <a:rPr b="1" i="1" lang="ro" sz="1500"/>
              <a:t>[2, n-1]</a:t>
            </a:r>
            <a:r>
              <a:rPr b="1" lang="ro" sz="1500"/>
              <a:t> și calculează simbolul Jacobi </a:t>
            </a:r>
            <a:r>
              <a:rPr b="1" i="1" lang="ro" sz="1500"/>
              <a:t>(a/n)</a:t>
            </a:r>
            <a:r>
              <a:rPr b="1" lang="ro" sz="1500"/>
              <a:t>. Dacă </a:t>
            </a:r>
            <a:r>
              <a:rPr b="1" i="1" lang="ro" sz="1500"/>
              <a:t>n</a:t>
            </a:r>
            <a:r>
              <a:rPr b="1" lang="ro" sz="1500"/>
              <a:t> este un număr prim, atunci simbolul Jacobi va fi egal cu simbolul Legendre și va satisface criteriul lui Euler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ro" sz="1500"/>
              <a:t>Dacă simbolul Jacobi calculat nu satisface criteriul lui Euler, atunci n este compus. Testul este rulat pentru mai multe iterații pentru a-i crește acuratețea.</a:t>
            </a:r>
            <a:endParaRPr b="1"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o" sz="1500" u="sng">
                <a:solidFill>
                  <a:schemeClr val="hlink"/>
                </a:solidFill>
                <a:hlinkClick r:id="rId3"/>
              </a:rPr>
              <a:t>Source</a:t>
            </a:r>
            <a:endParaRPr b="1" sz="1500"/>
          </a:p>
        </p:txBody>
      </p:sp>
      <p:pic>
        <p:nvPicPr>
          <p:cNvPr id="313" name="Google Shape;313;g2c83cc96447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4375" y="471650"/>
            <a:ext cx="1895550" cy="1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19" name="Google Shape;319;p2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20" name="Google Shape;3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28" name="Google Shape;328;p2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Algoritm Bazat pe strategia Divide-et-Impera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Primește ca input un șir A de elemente comparabile, returnează șirul A sortat. 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Sortează oarecum asemănător ca sortarea prin inserție: la fiecare pas se fixează un element pe poziția sa.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29" name="Google Shape;3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37" name="Google Shape;337;p29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r>
              <a:rPr lang="ro" sz="1900"/>
              <a:t>(C.A.R. Hoare, Moscova, 1959)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Pașii: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Divide: se alege un element </a:t>
            </a:r>
            <a:r>
              <a:rPr i="1" lang="ro" sz="1900"/>
              <a:t>x</a:t>
            </a:r>
            <a:r>
              <a:rPr lang="ro" sz="1900"/>
              <a:t> din șirul A pe post de pivot. Se partiționează A în L (elementele &lt;x), G (elementele &gt;x) și E (elementele =x).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Conquer: aplicăm recursiv sortarea pe șirurile L, respectiv G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Combinare: ...</a:t>
            </a:r>
            <a:endParaRPr sz="1900"/>
          </a:p>
        </p:txBody>
      </p:sp>
      <p:pic>
        <p:nvPicPr>
          <p:cNvPr id="338" name="Google Shape;3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5" cy="20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46" name="Google Shape;346;p30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Basic Quicksort.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54" name="Google Shape;354;p31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Basic Quicksort.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Alegem pivotul x ca fiind fie A[1], fie A[n]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În mod repetat eliminăm fiecare element y din A</a:t>
            </a:r>
            <a:endParaRPr sz="1900"/>
          </a:p>
          <a:p>
            <a:pPr indent="-3492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inserăm y fie în L, G, sau E, în funcție de relația față de x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Fiecare inserție și ștergere durează O(1)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Partiționarea durează O(n)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detalii în </a:t>
            </a:r>
            <a:r>
              <a:rPr lang="ro" sz="1900" u="sng">
                <a:solidFill>
                  <a:schemeClr val="hlink"/>
                </a:solidFill>
                <a:hlinkClick r:id="rId3"/>
              </a:rPr>
              <a:t>CLRS </a:t>
            </a:r>
            <a:r>
              <a:rPr lang="ro" sz="1900"/>
              <a:t>pag 171; Analiza algortimului:</a:t>
            </a:r>
            <a:r>
              <a:rPr b="1" lang="ro" sz="1500" u="sng">
                <a:solidFill>
                  <a:schemeClr val="hlink"/>
                </a:solidFill>
                <a:hlinkClick r:id="rId4"/>
              </a:rPr>
              <a:t>Justificare</a:t>
            </a:r>
            <a:r>
              <a:rPr b="1" lang="ro" sz="1500"/>
              <a:t> </a:t>
            </a:r>
            <a:r>
              <a:rPr lang="ro" sz="1900"/>
              <a:t> -O(n</a:t>
            </a:r>
            <a:r>
              <a:rPr baseline="30000" lang="ro" sz="1900"/>
              <a:t>2</a:t>
            </a:r>
            <a:r>
              <a:rPr lang="ro" sz="1900"/>
              <a:t>)</a:t>
            </a:r>
            <a:endParaRPr sz="1900"/>
          </a:p>
        </p:txBody>
      </p:sp>
      <p:pic>
        <p:nvPicPr>
          <p:cNvPr id="355" name="Google Shape;35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62" name="Google Shape;362;p32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Q: Cum ne asigurăm ca găsim un pivot bun?</a:t>
            </a:r>
            <a:endParaRPr sz="1900"/>
          </a:p>
        </p:txBody>
      </p:sp>
      <p:pic>
        <p:nvPicPr>
          <p:cNvPr id="363" name="Google Shape;3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70" name="Google Shape;370;p33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78" name="Google Shape;378;p34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Quicksort. </a:t>
            </a:r>
            <a:endParaRPr b="1" sz="1900" u="sng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Cum să asigurăm ca găsim un pivot bun?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medianei!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Q: Timp?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ro" sz="1900"/>
              <a:t>A: Găsirea medianei se face în timp asimptotic liniar!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79" name="Google Shape;3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86" name="Google Shape;386;p35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900"/>
          </a:p>
        </p:txBody>
      </p:sp>
      <p:pic>
        <p:nvPicPr>
          <p:cNvPr id="387" name="Google Shape;38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89" name="Google Shape;389;p35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395" name="Google Shape;395;p36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Quicksort: Median selected as Pivot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Ne asigură faptul că L și G sunt mereu echilibrate ca mărime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Analiză complexitate: -prima Θ(n) este din cauza selectiei medianei, iar a doua pentru pasul de partiție.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Avem: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In practică acest algoritm </a:t>
            </a:r>
            <a:r>
              <a:rPr b="1" lang="ro" sz="1900" u="sng"/>
              <a:t>perfomează mai prost</a:t>
            </a:r>
            <a:r>
              <a:rPr lang="ro" sz="1900"/>
              <a:t> decât varianta Basic.</a:t>
            </a:r>
            <a:endParaRPr sz="1900"/>
          </a:p>
        </p:txBody>
      </p:sp>
      <p:pic>
        <p:nvPicPr>
          <p:cNvPr id="396" name="Google Shape;3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math xmlns=&quot;http://www.w3.org/1998/Math/MathML&quot;&gt;&lt;mi&gt;T&lt;/mi&gt;&lt;mfenced&gt;&lt;mi&gt;n&lt;/mi&gt;&lt;/mfenced&gt;&lt;mo&gt;=&lt;/mo&gt;&lt;mn&gt;2&lt;/mn&gt;&lt;mi&gt;T&lt;/mi&gt;&lt;mfenced&gt;&lt;mfrac&gt;&lt;mi&gt;n&lt;/mi&gt;&lt;mn&gt;2&lt;/mn&gt;&lt;/mfrac&gt;&lt;/mfenced&gt;&lt;mo&gt;+&lt;/mo&gt;&lt;mi&gt;&amp;#x3B8;&lt;/mi&gt;&lt;mfenced&gt;&lt;mi&gt;n&lt;/mi&gt;&lt;/mfenced&gt;&lt;mo&gt;+&lt;/mo&gt;&lt;mi&gt;&amp;#x3B8;&lt;/mi&gt;&lt;mfenced&gt;&lt;mi&gt;n&lt;/mi&gt;&lt;/mfenced&gt;&lt;mspace linebreak=&quot;newline&quot;/&gt;&lt;mi&gt;T&lt;/mi&gt;&lt;mfenced&gt;&lt;mi&gt;n&lt;/mi&gt;&lt;/mfenced&gt;&lt;mo&gt;=&lt;/mo&gt;&lt;mi&gt;&amp;#x3B8;&lt;/mi&gt;&lt;mfenced&gt;&lt;mrow&gt;&lt;mi&gt;n&lt;/mi&gt;&lt;mo&gt;&amp;#xB7;&lt;/mo&gt;&lt;msub&gt;&lt;mi&gt;log&lt;/mi&gt;&lt;mn&gt;2&lt;/mn&gt;&lt;/msub&gt;&lt;mi&gt;n&lt;/mi&gt;&lt;/mrow&gt;&lt;/mfenced&gt;&lt;/math&gt;" id="398" name="Google Shape;398;p36" title="T open parentheses n close parentheses equals 2 T open parentheses n over 2 close parentheses plus theta open parentheses n close parentheses plus theta open parentheses n close parentheses&#10;T open parentheses n close parentheses equals theta open parentheses n times log subscript 2 n close parentheses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8925" y="3612326"/>
            <a:ext cx="2300723" cy="8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404" name="Google Shape;404;p37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Randomized Quicksort: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la fiecare pas al recursiei, pivotul este ales aleator.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Este echivalent cu varianta Basic.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ro" sz="1900"/>
              <a:t>Detalii în </a:t>
            </a:r>
            <a:r>
              <a:rPr lang="ro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CLRS </a:t>
            </a:r>
            <a:r>
              <a:rPr lang="ro" sz="1900"/>
              <a:t>pag 181-184</a:t>
            </a:r>
            <a:endParaRPr sz="1900"/>
          </a:p>
        </p:txBody>
      </p:sp>
      <p:pic>
        <p:nvPicPr>
          <p:cNvPr id="405" name="Google Shape;40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Las Vegas</a:t>
            </a:r>
            <a:endParaRPr/>
          </a:p>
        </p:txBody>
      </p:sp>
      <p:sp>
        <p:nvSpPr>
          <p:cNvPr id="412" name="Google Shape;412;p38"/>
          <p:cNvSpPr txBox="1"/>
          <p:nvPr>
            <p:ph idx="1" type="body"/>
          </p:nvPr>
        </p:nvSpPr>
        <p:spPr>
          <a:xfrm>
            <a:off x="729450" y="2078875"/>
            <a:ext cx="7688700" cy="29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900" u="sng"/>
              <a:t>Paranoid Quicksort: </a:t>
            </a:r>
            <a:endParaRPr b="1" sz="1900" u="sng"/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Repetă: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Alegem un pivot x aleator din A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Partitionam A în L, G, E, în funcție de x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Până când partițiile rezultate sunt de forma: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ro" sz="1900"/>
              <a:t>|L|≤3/4|A| și |G|≤3/4|A|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ro" sz="1900"/>
              <a:t>Apelăm recursiv algoritmul pe L și G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ro" sz="1900"/>
              <a:t>Analiza algortimului: </a:t>
            </a:r>
            <a:r>
              <a:rPr b="1" lang="ro" sz="1500" u="sng">
                <a:solidFill>
                  <a:schemeClr val="hlink"/>
                </a:solidFill>
                <a:hlinkClick r:id="rId3"/>
              </a:rPr>
              <a:t>Justificare </a:t>
            </a:r>
            <a:r>
              <a:rPr lang="ro" sz="1900"/>
              <a:t> </a:t>
            </a:r>
            <a:endParaRPr sz="1900"/>
          </a:p>
        </p:txBody>
      </p:sp>
      <p:pic>
        <p:nvPicPr>
          <p:cNvPr id="413" name="Google Shape;41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1587" y="464900"/>
            <a:ext cx="2032413" cy="1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2725" y="464900"/>
            <a:ext cx="2032426" cy="20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244cd7dc80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244cd7dc809_0_0"/>
          <p:cNvSpPr txBox="1"/>
          <p:nvPr/>
        </p:nvSpPr>
        <p:spPr>
          <a:xfrm>
            <a:off x="5424050" y="851775"/>
            <a:ext cx="309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o" sz="1400" u="sng" cap="none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Course notes in English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o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Prime testing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ro"/>
              <a:t>Ce sunt algoritmii probabilisti?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Orice algoritm care generează aleator un element </a:t>
            </a:r>
            <a:r>
              <a:rPr b="1" i="1" lang="ro"/>
              <a:t>r</a:t>
            </a:r>
            <a:r>
              <a:rPr b="1" lang="ro"/>
              <a:t>∊{1,2,...,R} si efectuează decizii în funcție de valoarea acestuia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ro"/>
              <a:t>Un astfel de algoritm poate rula un număr diferit de pași și poate oferi output-uri diferite pe aceeași intrare. Astfel devine relevant sa avem mai multe iterații ale algoritmului pe un același input!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22" name="Google Shape;122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/>
              <a:t>Algoritmii probabilisti pot fi impartiti in 2 (sau 3) clase: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</a:t>
            </a:r>
            <a:endParaRPr b="1" sz="14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ro" sz="1300"/>
              <a:t> </a:t>
            </a: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o"/>
              <a:t>Algoritmi probabilisti</a:t>
            </a:r>
            <a:endParaRPr/>
          </a:p>
        </p:txBody>
      </p:sp>
      <p:sp>
        <p:nvSpPr>
          <p:cNvPr id="146" name="Google Shape;146;p9"/>
          <p:cNvSpPr txBox="1"/>
          <p:nvPr>
            <p:ph idx="1" type="body"/>
          </p:nvPr>
        </p:nvSpPr>
        <p:spPr>
          <a:xfrm>
            <a:off x="729450" y="2078875"/>
            <a:ext cx="76887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ro" sz="1400"/>
              <a:t>Algoritmii probabilisti pot fi impartiti in 2 (sau 3) clase: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Monte Carlo</a:t>
            </a:r>
            <a:r>
              <a:rPr b="1" lang="ro" sz="1400"/>
              <a:t>: 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polinomial (rapid) și oferă un răspuns ”probabil” corect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lang="ro" sz="1400" u="sng"/>
              <a:t>Las Vegas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oferă mereu răspunsul corect în timp ”probabil” rapid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ro" sz="1400"/>
              <a:t>Algoritmi </a:t>
            </a:r>
            <a:r>
              <a:rPr b="1" i="1" lang="ro" sz="1400"/>
              <a:t>Atlantic City</a:t>
            </a:r>
            <a:r>
              <a:rPr b="1" lang="ro" sz="1400"/>
              <a:t>:</a:t>
            </a:r>
            <a:endParaRPr b="1"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o" sz="1400"/>
              <a:t>rulează în timp ”probabil” rapid și oferă un rezultat ”probabil” corect.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b="1"/>
          </a:p>
        </p:txBody>
      </p:sp>
      <p:pic>
        <p:nvPicPr>
          <p:cNvPr id="147" name="Google Shape;1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853" y="484676"/>
            <a:ext cx="2925150" cy="19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8850" y="484675"/>
            <a:ext cx="2925149" cy="194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3350" y="3973925"/>
            <a:ext cx="1760650" cy="11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